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57" r:id="rId4"/>
    <p:sldId id="258" r:id="rId5"/>
    <p:sldId id="259" r:id="rId6"/>
    <p:sldId id="263" r:id="rId7"/>
    <p:sldId id="264" r:id="rId8"/>
    <p:sldId id="265" r:id="rId9"/>
    <p:sldId id="276" r:id="rId10"/>
    <p:sldId id="273" r:id="rId11"/>
    <p:sldId id="274" r:id="rId12"/>
    <p:sldId id="275" r:id="rId13"/>
    <p:sldId id="266" r:id="rId14"/>
    <p:sldId id="267" r:id="rId15"/>
    <p:sldId id="268" r:id="rId16"/>
    <p:sldId id="269" r:id="rId17"/>
    <p:sldId id="270" r:id="rId18"/>
    <p:sldId id="27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4EB7AC-AE35-4D28-8FFE-F00BBB60FF9B}" type="datetimeFigureOut">
              <a:rPr lang="ar-IQ" smtClean="0"/>
              <a:pPr/>
              <a:t>28/03/1444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4EB7AC-AE35-4D28-8FFE-F00BBB60FF9B}" type="datetimeFigureOut">
              <a:rPr lang="ar-IQ" smtClean="0"/>
              <a:pPr/>
              <a:t>28/03/1444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1401A17-0CA8-49A1-89DF-516CA122E71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sp>
        <p:nvSpPr>
          <p:cNvPr id="4" name="عنوان 3"/>
          <p:cNvSpPr>
            <a:spLocks noGrp="1"/>
          </p:cNvSpPr>
          <p:nvPr>
            <p:ph type="ctrTitle"/>
          </p:nvPr>
        </p:nvSpPr>
        <p:spPr/>
        <p:txBody>
          <a:bodyPr/>
          <a:lstStyle/>
          <a:p>
            <a:endParaRPr lang="ar-IQ"/>
          </a:p>
        </p:txBody>
      </p:sp>
      <p:pic>
        <p:nvPicPr>
          <p:cNvPr id="1026" name="Picture 2" descr="Approach to hemorrhagic shock in small animals (veterinary) [9.2/10]"/>
          <p:cNvPicPr>
            <a:picLocks noChangeAspect="1" noChangeArrowheads="1"/>
          </p:cNvPicPr>
          <p:nvPr/>
        </p:nvPicPr>
        <p:blipFill>
          <a:blip r:embed="rId2"/>
          <a:srcRect/>
          <a:stretch>
            <a:fillRect/>
          </a:stretch>
        </p:blipFill>
        <p:spPr bwMode="auto">
          <a:xfrm>
            <a:off x="71406" y="0"/>
            <a:ext cx="9017017" cy="6858000"/>
          </a:xfrm>
          <a:prstGeom prst="rect">
            <a:avLst/>
          </a:prstGeom>
          <a:noFill/>
        </p:spPr>
      </p:pic>
      <p:sp>
        <p:nvSpPr>
          <p:cNvPr id="6" name="مستطيل 5"/>
          <p:cNvSpPr/>
          <p:nvPr/>
        </p:nvSpPr>
        <p:spPr>
          <a:xfrm>
            <a:off x="0" y="0"/>
            <a:ext cx="2441694" cy="1200329"/>
          </a:xfrm>
          <a:prstGeom prst="rect">
            <a:avLst/>
          </a:prstGeom>
        </p:spPr>
        <p:txBody>
          <a:bodyPr wrap="none">
            <a:spAutoFit/>
          </a:bodyPr>
          <a:lstStyle/>
          <a:p>
            <a:r>
              <a:rPr lang="en-US" sz="7200" b="1" dirty="0"/>
              <a:t>Shock</a:t>
            </a:r>
            <a:endParaRPr lang="ar-IQ" sz="7200" b="1" dirty="0"/>
          </a:p>
        </p:txBody>
      </p:sp>
      <p:sp>
        <p:nvSpPr>
          <p:cNvPr id="7" name="مستطيل 6"/>
          <p:cNvSpPr/>
          <p:nvPr/>
        </p:nvSpPr>
        <p:spPr>
          <a:xfrm>
            <a:off x="3286132" y="5534561"/>
            <a:ext cx="6072214" cy="1323439"/>
          </a:xfrm>
          <a:prstGeom prst="rect">
            <a:avLst/>
          </a:prstGeom>
        </p:spPr>
        <p:txBody>
          <a:bodyPr wrap="square">
            <a:spAutoFit/>
          </a:bodyPr>
          <a:lstStyle/>
          <a:p>
            <a:endParaRPr lang="ar-IQ" sz="4000" b="1" dirty="0" smtClean="0"/>
          </a:p>
          <a:p>
            <a:r>
              <a:rPr lang="en-US" sz="4000" b="1" dirty="0" smtClean="0"/>
              <a:t> </a:t>
            </a:r>
            <a:r>
              <a:rPr lang="en-US" sz="4000" b="1" dirty="0" err="1" smtClean="0"/>
              <a:t>Lec</a:t>
            </a:r>
            <a:r>
              <a:rPr lang="en-US" sz="4000" b="1" dirty="0" smtClean="0"/>
              <a:t>. Dr. </a:t>
            </a:r>
            <a:r>
              <a:rPr lang="en-US" sz="4000" b="1" dirty="0" err="1" smtClean="0"/>
              <a:t>Rafid</a:t>
            </a:r>
            <a:r>
              <a:rPr lang="en-US" sz="4000" b="1" dirty="0" smtClean="0"/>
              <a:t> M. </a:t>
            </a:r>
            <a:r>
              <a:rPr lang="en-US" sz="4000" b="1" dirty="0" err="1" smtClean="0"/>
              <a:t>Naeem</a:t>
            </a:r>
            <a:r>
              <a:rPr lang="en-US" sz="4000" b="1" dirty="0" smtClean="0"/>
              <a:t> </a:t>
            </a:r>
            <a:endParaRPr lang="ar-IQ"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85000" lnSpcReduction="10000"/>
          </a:bodyPr>
          <a:lstStyle/>
          <a:p>
            <a:pPr algn="l" rtl="0"/>
            <a:r>
              <a:rPr lang="en-US" dirty="0" smtClean="0"/>
              <a:t>The most common causes of hypoxic shock are anemia (reduced hemoglobin [</a:t>
            </a:r>
            <a:r>
              <a:rPr lang="en-US" dirty="0" err="1" smtClean="0"/>
              <a:t>Hb</a:t>
            </a:r>
            <a:r>
              <a:rPr lang="en-US" dirty="0" smtClean="0"/>
              <a:t>] </a:t>
            </a:r>
            <a:r>
              <a:rPr lang="en-US" b="1" dirty="0" smtClean="0"/>
              <a:t>concentration—anemic hypoxia) </a:t>
            </a:r>
            <a:r>
              <a:rPr lang="en-US" dirty="0" smtClean="0"/>
              <a:t>and hypoxemia (reduced PaO2 or SaO2—hypoxemic hypoxia), associated with respiratory failure. </a:t>
            </a:r>
          </a:p>
          <a:p>
            <a:pPr algn="l" rtl="0"/>
            <a:r>
              <a:rPr lang="en-US" dirty="0" smtClean="0"/>
              <a:t>Arterial hemoglobin oxygen saturation (SaO2) is a measurement of the percentage of how much hemoglobin is saturated with oxygen.</a:t>
            </a:r>
          </a:p>
          <a:p>
            <a:pPr algn="r"/>
            <a:r>
              <a:rPr lang="ar-IQ" dirty="0" smtClean="0"/>
              <a:t>ھو قیاس النسبة المئویة لمقدار </a:t>
            </a:r>
            <a:r>
              <a:rPr lang="ar-IQ" dirty="0" err="1" smtClean="0"/>
              <a:t>ال</a:t>
            </a:r>
            <a:r>
              <a:rPr lang="ar-IQ" dirty="0" smtClean="0"/>
              <a:t>ھ</a:t>
            </a:r>
            <a:r>
              <a:rPr lang="ar-IQ" dirty="0" err="1" smtClean="0"/>
              <a:t>یموغلوبین</a:t>
            </a:r>
            <a:r>
              <a:rPr lang="ar-IQ" dirty="0" smtClean="0"/>
              <a:t> المشبع بالأكسجین. (</a:t>
            </a:r>
            <a:r>
              <a:rPr lang="en-US" dirty="0" err="1" smtClean="0"/>
              <a:t>SaO</a:t>
            </a:r>
            <a:r>
              <a:rPr lang="en-US" dirty="0" smtClean="0"/>
              <a:t> </a:t>
            </a:r>
            <a:r>
              <a:rPr lang="ar-IQ" dirty="0" smtClean="0"/>
              <a:t>تشبع الأكسجین ( 2</a:t>
            </a:r>
          </a:p>
          <a:p>
            <a:pPr algn="l" rtl="0"/>
            <a:r>
              <a:rPr lang="en-US" dirty="0" smtClean="0"/>
              <a:t>Arterial oxygen partial pressure (PaO2). This measures the pressure of oxygen dissolved in the blood and how well oxygen is able to move from the airspace of the lungs into the blood.</a:t>
            </a:r>
          </a:p>
          <a:p>
            <a:pPr algn="r"/>
            <a:r>
              <a:rPr lang="ar-IQ" dirty="0" smtClean="0"/>
              <a:t>یقیس ھذا ضغط الأكسجین المذاب في الدم ومدى قدرة الأكسجین على .(</a:t>
            </a:r>
            <a:r>
              <a:rPr lang="en-US" dirty="0" err="1" smtClean="0"/>
              <a:t>PaO</a:t>
            </a:r>
            <a:r>
              <a:rPr lang="en-US" dirty="0" smtClean="0"/>
              <a:t> </a:t>
            </a:r>
            <a:r>
              <a:rPr lang="ar-IQ" dirty="0" smtClean="0"/>
              <a:t>الضغط الجزئي للأكسجین ( 2 الانتقال من المجال الجوي للرئتین إلى الدم.</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77500" lnSpcReduction="20000"/>
          </a:bodyPr>
          <a:lstStyle/>
          <a:p>
            <a:pPr algn="l" rtl="0"/>
            <a:r>
              <a:rPr lang="en-US" dirty="0" smtClean="0"/>
              <a:t>Hypoxic shock can also be associated with toxicities that impair the ability of hemoglobin to bind oxygen, such as </a:t>
            </a:r>
            <a:r>
              <a:rPr lang="en-US" dirty="0" err="1" smtClean="0"/>
              <a:t>methemoglobinemia</a:t>
            </a:r>
            <a:r>
              <a:rPr lang="en-US" dirty="0" smtClean="0"/>
              <a:t> (e.g., acetaminophen toxicity in cats) or carbon monoxide poisoning.</a:t>
            </a:r>
          </a:p>
          <a:p>
            <a:pPr algn="r"/>
            <a:r>
              <a:rPr lang="ar-IQ" dirty="0" smtClean="0"/>
              <a:t>یمكن أن ترتبط صدمة نقص </a:t>
            </a:r>
            <a:r>
              <a:rPr lang="ar-IQ" dirty="0" err="1" smtClean="0"/>
              <a:t>الأكسجة</a:t>
            </a:r>
            <a:r>
              <a:rPr lang="ar-IQ" dirty="0" smtClean="0"/>
              <a:t> أیضًا بالسمیات التي تضعف قدرة </a:t>
            </a:r>
            <a:r>
              <a:rPr lang="ar-IQ" dirty="0" err="1" smtClean="0"/>
              <a:t>ال</a:t>
            </a:r>
            <a:r>
              <a:rPr lang="ar-IQ" dirty="0" smtClean="0"/>
              <a:t>ھ</a:t>
            </a:r>
            <a:r>
              <a:rPr lang="ar-IQ" dirty="0" err="1" smtClean="0"/>
              <a:t>یموغلوبین</a:t>
            </a:r>
            <a:r>
              <a:rPr lang="ar-IQ" dirty="0" smtClean="0"/>
              <a:t> على الارتباط بالأوكسجین ، مثل میتھ</a:t>
            </a:r>
            <a:r>
              <a:rPr lang="ar-IQ" dirty="0" err="1" smtClean="0"/>
              <a:t>یموغلوبین</a:t>
            </a:r>
            <a:r>
              <a:rPr lang="ar-IQ" dirty="0" smtClean="0"/>
              <a:t> الدم (على سبیل المثال ، تسمم </a:t>
            </a:r>
            <a:r>
              <a:rPr lang="ar-IQ" dirty="0" err="1" smtClean="0"/>
              <a:t>الأسیتامینوفین</a:t>
            </a:r>
            <a:r>
              <a:rPr lang="ar-IQ" dirty="0" smtClean="0"/>
              <a:t> في القطط) أو التسمم بأول أكسید الكربون.</a:t>
            </a:r>
            <a:endParaRPr lang="en-US" dirty="0" smtClean="0"/>
          </a:p>
          <a:p>
            <a:pPr algn="l" rtl="0"/>
            <a:endParaRPr lang="en-US" dirty="0" smtClean="0"/>
          </a:p>
          <a:p>
            <a:pPr algn="l" rtl="0"/>
            <a:r>
              <a:rPr lang="en-US" dirty="0" smtClean="0"/>
              <a:t> In </a:t>
            </a:r>
            <a:r>
              <a:rPr lang="en-US" b="1" dirty="0" smtClean="0"/>
              <a:t>metabolic or </a:t>
            </a:r>
            <a:r>
              <a:rPr lang="en-US" b="1" dirty="0" err="1" smtClean="0"/>
              <a:t>cytopathic</a:t>
            </a:r>
            <a:r>
              <a:rPr lang="en-US" b="1" dirty="0" smtClean="0"/>
              <a:t> shock,</a:t>
            </a:r>
            <a:r>
              <a:rPr lang="en-US" dirty="0" smtClean="0"/>
              <a:t> despite adequate tissue levels of oxygen, cells are not able to produce a sufficient amount of energy. This form of hypoxic shock is caused by intracellular interference with oxygen uptake and aerobic energy production (e.g., sepsis, toxins).</a:t>
            </a:r>
          </a:p>
          <a:p>
            <a:endParaRPr lang="ar-IQ" dirty="0" smtClean="0"/>
          </a:p>
          <a:p>
            <a:r>
              <a:rPr lang="ar-IQ" dirty="0" smtClean="0"/>
              <a:t>في الصدمة </a:t>
            </a:r>
            <a:r>
              <a:rPr lang="ar-IQ" dirty="0" err="1" smtClean="0"/>
              <a:t>الأیضیة</a:t>
            </a:r>
            <a:r>
              <a:rPr lang="ar-IQ" dirty="0" smtClean="0"/>
              <a:t> أو الصدمة الخلویة ، على الرغم من مستویات الأكسجین الكافیة في الأنسجة ، لا تستطیع الخلایا إنتاج كمیة كافیة من الطاقة. یحدث ھذا النوع من صدمة نقص </a:t>
            </a:r>
            <a:r>
              <a:rPr lang="ar-IQ" dirty="0" err="1" smtClean="0"/>
              <a:t>الأكسجة</a:t>
            </a:r>
            <a:r>
              <a:rPr lang="ar-IQ" dirty="0" smtClean="0"/>
              <a:t> بسبب التداخل داخل الخلایا مع امتصاص الأكسجین وإنتاج الطاقة </a:t>
            </a:r>
            <a:r>
              <a:rPr lang="ar-IQ" dirty="0" err="1" smtClean="0"/>
              <a:t>ال</a:t>
            </a:r>
            <a:r>
              <a:rPr lang="ar-IQ" dirty="0" smtClean="0"/>
              <a:t>ھ</a:t>
            </a:r>
            <a:r>
              <a:rPr lang="ar-IQ" dirty="0" err="1" smtClean="0"/>
              <a:t>وائیة</a:t>
            </a:r>
            <a:r>
              <a:rPr lang="ar-IQ" dirty="0" smtClean="0"/>
              <a:t> (مثل تعفن الدم والسموم)</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3786214"/>
          </a:xfrm>
        </p:spPr>
        <p:txBody>
          <a:bodyPr>
            <a:normAutofit fontScale="92500" lnSpcReduction="10000"/>
          </a:bodyPr>
          <a:lstStyle/>
          <a:p>
            <a:pPr algn="l" rtl="0"/>
            <a:r>
              <a:rPr lang="en-US" dirty="0" smtClean="0"/>
              <a:t>Treatment</a:t>
            </a:r>
          </a:p>
          <a:p>
            <a:pPr algn="l" rtl="0"/>
            <a:r>
              <a:rPr lang="en-US" dirty="0" smtClean="0"/>
              <a:t>Initial stabilization should focus on airway, breathing, circulation, and neurologic derangements. Major diagnostics often need to be delayed until the patient is stabilized.</a:t>
            </a:r>
          </a:p>
          <a:p>
            <a:pPr algn="r"/>
            <a:r>
              <a:rPr lang="ar-IQ" dirty="0" smtClean="0"/>
              <a:t>یجب أن یرتكز العلاج (استقرار) الأولي على مجرى </a:t>
            </a:r>
            <a:r>
              <a:rPr lang="ar-IQ" dirty="0" err="1" smtClean="0"/>
              <a:t>ال</a:t>
            </a:r>
            <a:r>
              <a:rPr lang="ar-IQ" dirty="0" smtClean="0"/>
              <a:t>ھ</a:t>
            </a:r>
            <a:r>
              <a:rPr lang="ar-IQ" dirty="0" err="1" smtClean="0"/>
              <a:t>واء</a:t>
            </a:r>
            <a:r>
              <a:rPr lang="ar-IQ" dirty="0" smtClean="0"/>
              <a:t>، والتنفس ، والدورة الدمویة ، والاضطرابات العصبیة. غالبًا ما تحتاج التشخیصات الرئیسیة إلى التأخیر حتى یستقر المریض.</a:t>
            </a:r>
          </a:p>
          <a:p>
            <a:pPr algn="r"/>
            <a:endParaRPr lang="ar-IQ" dirty="0"/>
          </a:p>
        </p:txBody>
      </p:sp>
      <p:pic>
        <p:nvPicPr>
          <p:cNvPr id="10242" name="Picture 2" descr="Suspected Bear Attack Leads to Dog's Long Recovery | School of Veterinary  Medicine"/>
          <p:cNvPicPr>
            <a:picLocks noChangeAspect="1" noChangeArrowheads="1"/>
          </p:cNvPicPr>
          <p:nvPr/>
        </p:nvPicPr>
        <p:blipFill>
          <a:blip r:embed="rId2"/>
          <a:srcRect/>
          <a:stretch>
            <a:fillRect/>
          </a:stretch>
        </p:blipFill>
        <p:spPr bwMode="auto">
          <a:xfrm>
            <a:off x="3595766" y="3714752"/>
            <a:ext cx="5548266" cy="31209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929718" cy="5000660"/>
          </a:xfrm>
        </p:spPr>
        <p:txBody>
          <a:bodyPr>
            <a:normAutofit fontScale="85000" lnSpcReduction="20000"/>
          </a:bodyPr>
          <a:lstStyle/>
          <a:p>
            <a:pPr algn="l" rtl="0"/>
            <a:r>
              <a:rPr lang="en-US" dirty="0" smtClean="0"/>
              <a:t>Major components of therapy for patients in shock rely on supportive care :</a:t>
            </a:r>
          </a:p>
          <a:p>
            <a:pPr marL="514350" indent="-514350" algn="l" rtl="0">
              <a:buAutoNum type="arabicPeriod"/>
            </a:pPr>
            <a:r>
              <a:rPr lang="en-US" dirty="0" smtClean="0"/>
              <a:t>Optimization of oxygen delivery </a:t>
            </a:r>
          </a:p>
          <a:p>
            <a:pPr marL="514350" indent="-514350" algn="l" rtl="0">
              <a:buAutoNum type="arabicPeriod"/>
            </a:pPr>
            <a:r>
              <a:rPr lang="en-US" dirty="0" smtClean="0"/>
              <a:t> reestablishment of adequate tissue perfusion and aggressive support of organ function</a:t>
            </a:r>
          </a:p>
          <a:p>
            <a:pPr marL="514350" indent="-514350" algn="l" rtl="0">
              <a:buAutoNum type="arabicPeriod"/>
            </a:pPr>
            <a:r>
              <a:rPr lang="en-US" dirty="0" smtClean="0"/>
              <a:t>Identification and treatment of the underlying/initiating disease</a:t>
            </a:r>
          </a:p>
          <a:p>
            <a:r>
              <a:rPr lang="ar-IQ" dirty="0" smtClean="0"/>
              <a:t>تعتمد المكونات الرئیسیة للعلاج للمرضى الذین یعانون من الصدمة على الرعایة </a:t>
            </a:r>
          </a:p>
          <a:p>
            <a:pPr marL="514350" indent="-514350">
              <a:buAutoNum type="arabicPeriod"/>
            </a:pPr>
            <a:r>
              <a:rPr lang="ar-IQ" dirty="0" smtClean="0"/>
              <a:t>تحسین توصیل الأكسجین </a:t>
            </a:r>
          </a:p>
          <a:p>
            <a:pPr marL="514350" indent="-514350">
              <a:buAutoNum type="arabicPeriod"/>
            </a:pPr>
            <a:r>
              <a:rPr lang="ar-IQ" dirty="0" smtClean="0"/>
              <a:t>إعادة إرواء الأنسجة الكافي ودعم قوي لوظیفة </a:t>
            </a:r>
            <a:r>
              <a:rPr lang="ar-IQ" dirty="0" err="1" smtClean="0"/>
              <a:t>الج</a:t>
            </a:r>
            <a:r>
              <a:rPr lang="ar-IQ" dirty="0" smtClean="0"/>
              <a:t>ھ</a:t>
            </a:r>
            <a:r>
              <a:rPr lang="ar-IQ" dirty="0" err="1" smtClean="0"/>
              <a:t>از</a:t>
            </a:r>
            <a:endParaRPr lang="ar-IQ" dirty="0" smtClean="0"/>
          </a:p>
          <a:p>
            <a:pPr marL="514350" indent="-514350">
              <a:buAutoNum type="arabicPeriod"/>
            </a:pPr>
            <a:r>
              <a:rPr lang="ar-IQ" dirty="0" smtClean="0"/>
              <a:t>تحدید وعلاج المرض الأساسي</a:t>
            </a:r>
            <a:endParaRPr lang="ar-IQ" dirty="0"/>
          </a:p>
        </p:txBody>
      </p:sp>
      <p:pic>
        <p:nvPicPr>
          <p:cNvPr id="4" name="Picture 10" descr="Oxygen Therapy in Dogs - Conditions Treated, Procedure, Efficacy, Recovery,  Cost, Considerations, Prevention"/>
          <p:cNvPicPr>
            <a:picLocks noChangeAspect="1" noChangeArrowheads="1"/>
          </p:cNvPicPr>
          <p:nvPr/>
        </p:nvPicPr>
        <p:blipFill>
          <a:blip r:embed="rId2" cstate="print"/>
          <a:srcRect/>
          <a:stretch>
            <a:fillRect/>
          </a:stretch>
        </p:blipFill>
        <p:spPr bwMode="auto">
          <a:xfrm>
            <a:off x="171318" y="4429132"/>
            <a:ext cx="3536180" cy="23574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a:bodyPr>
          <a:lstStyle/>
          <a:p>
            <a:pPr algn="l" rtl="0"/>
            <a:r>
              <a:rPr lang="en-US" dirty="0" smtClean="0"/>
              <a:t>In veterinary practice; indirect indications related to end-organ perfusion and intravascular volume status are considered more practical endpoints: </a:t>
            </a:r>
          </a:p>
          <a:p>
            <a:pPr rtl="0"/>
            <a:r>
              <a:rPr lang="ar-IQ" dirty="0" smtClean="0"/>
              <a:t>في الممارسة البیطریة. تعتبر المؤشرات غیر المباشرة المتعلقة </a:t>
            </a:r>
            <a:r>
              <a:rPr lang="ar-IQ" dirty="0" err="1" smtClean="0"/>
              <a:t>الارواء</a:t>
            </a:r>
            <a:r>
              <a:rPr lang="ar-IQ" dirty="0" smtClean="0"/>
              <a:t> العضوي </a:t>
            </a:r>
            <a:r>
              <a:rPr lang="ar-IQ" dirty="0" err="1" smtClean="0"/>
              <a:t>الن</a:t>
            </a:r>
            <a:r>
              <a:rPr lang="ar-IQ" dirty="0" smtClean="0"/>
              <a:t>ھ</a:t>
            </a:r>
            <a:r>
              <a:rPr lang="ar-IQ" dirty="0" err="1" smtClean="0"/>
              <a:t>ائي</a:t>
            </a:r>
            <a:r>
              <a:rPr lang="ar-IQ" dirty="0" smtClean="0"/>
              <a:t> وحالة الحجم داخل الأوعیة أكثر نقاط مهمة عملیة:</a:t>
            </a:r>
            <a:endParaRPr lang="en-US" dirty="0" smtClean="0"/>
          </a:p>
          <a:p>
            <a:pPr algn="l" rtl="0"/>
            <a:r>
              <a:rPr lang="en-US" dirty="0" smtClean="0"/>
              <a:t>These markers include traditional vital signs and hemodynamic variables (heart rate, capillary refill time, urinary output, blood pressure)</a:t>
            </a:r>
          </a:p>
          <a:p>
            <a:r>
              <a:rPr lang="ar-IQ" dirty="0" smtClean="0"/>
              <a:t>تتضمن ھ</a:t>
            </a:r>
            <a:r>
              <a:rPr lang="ar-IQ" dirty="0" err="1" smtClean="0"/>
              <a:t>ذه</a:t>
            </a:r>
            <a:r>
              <a:rPr lang="ar-IQ" dirty="0" smtClean="0"/>
              <a:t> العلامات العلامات الحیویة التقلیدیة ومتغیرات الدورة الدمویة (معدل ضربات القلب ، ووقت إعادة الملء الشعري ، والناتج البولي ، وضغط الدم.</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908" y="142852"/>
            <a:ext cx="6643734" cy="6500858"/>
          </a:xfrm>
        </p:spPr>
        <p:txBody>
          <a:bodyPr>
            <a:normAutofit fontScale="85000" lnSpcReduction="20000"/>
          </a:bodyPr>
          <a:lstStyle/>
          <a:p>
            <a:pPr algn="l" rtl="0"/>
            <a:r>
              <a:rPr lang="en-US" dirty="0" smtClean="0"/>
              <a:t>Oxygen supplementation: Flow-by oxygen, the simplest method, maintains a high-flow source of humidified oxygen close to the patient’s mouth or nose.</a:t>
            </a:r>
          </a:p>
          <a:p>
            <a:pPr algn="l" rtl="0"/>
            <a:r>
              <a:rPr lang="en-US" dirty="0" smtClean="0"/>
              <a:t>Fluid therapy in shock patients is based on the rapid administration of large volumes of intravenous fluid to replenish the relative or absolute intravascular volume deficit and restore perfusion</a:t>
            </a:r>
          </a:p>
          <a:p>
            <a:pPr algn="r"/>
            <a:r>
              <a:rPr lang="ar-IQ" dirty="0" smtClean="0"/>
              <a:t>یعتمد علاج السوائل في مرضى الصدمة على الحقن السریع لكمیات كبیرة من السوائل الوریدیة لتجدید عجز الحجم النسبي أو المطلق داخل الأوعیة الدمویة واستعادة الترویة</a:t>
            </a:r>
          </a:p>
          <a:p>
            <a:pPr algn="r"/>
            <a:endParaRPr lang="ar-IQ" dirty="0" smtClean="0"/>
          </a:p>
          <a:p>
            <a:pPr algn="l" rtl="0"/>
            <a:r>
              <a:rPr lang="en-US" dirty="0" smtClean="0"/>
              <a:t>Hypothermia is frequently present in shock states. Preventing heat loss and administering warmed fluids are the safest approaches to temperature correction.</a:t>
            </a:r>
            <a:endParaRPr lang="ar-IQ" dirty="0"/>
          </a:p>
        </p:txBody>
      </p:sp>
      <p:pic>
        <p:nvPicPr>
          <p:cNvPr id="7170" name="Picture 2" descr="What's HGE in Dogs? Symptoms &amp; Causes of Hemorrhagic Gastroenteritis"/>
          <p:cNvPicPr>
            <a:picLocks noChangeAspect="1" noChangeArrowheads="1"/>
          </p:cNvPicPr>
          <p:nvPr/>
        </p:nvPicPr>
        <p:blipFill>
          <a:blip r:embed="rId2"/>
          <a:srcRect/>
          <a:stretch>
            <a:fillRect/>
          </a:stretch>
        </p:blipFill>
        <p:spPr bwMode="auto">
          <a:xfrm>
            <a:off x="6357950" y="5072074"/>
            <a:ext cx="2571736" cy="1711374"/>
          </a:xfrm>
          <a:prstGeom prst="rect">
            <a:avLst/>
          </a:prstGeom>
          <a:noFill/>
        </p:spPr>
      </p:pic>
      <p:sp>
        <p:nvSpPr>
          <p:cNvPr id="7172" name="AutoShape 4" descr="Colloid Therapy for Critically Ill Patients | Today's Veterinary Practi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7174" name="Picture 6" descr="Colloid Therapy for Critically Ill Patients | Today's Veterinary Practice"/>
          <p:cNvPicPr>
            <a:picLocks noChangeAspect="1" noChangeArrowheads="1"/>
          </p:cNvPicPr>
          <p:nvPr/>
        </p:nvPicPr>
        <p:blipFill>
          <a:blip r:embed="rId3" cstate="print"/>
          <a:srcRect/>
          <a:stretch>
            <a:fillRect/>
          </a:stretch>
        </p:blipFill>
        <p:spPr bwMode="auto">
          <a:xfrm>
            <a:off x="6422023" y="2000240"/>
            <a:ext cx="2721977" cy="1837335"/>
          </a:xfrm>
          <a:prstGeom prst="rect">
            <a:avLst/>
          </a:prstGeom>
          <a:noFill/>
        </p:spPr>
      </p:pic>
      <p:sp>
        <p:nvSpPr>
          <p:cNvPr id="7176" name="AutoShape 8" descr="Oxygen Therapy in Dogs - Conditions Treated, Procedure, Efficacy, Recovery,  Cost, Considerations, Preventio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8" name="Picture 10" descr="Oxygen Therapy in Dogs - Conditions Treated, Procedure, Efficacy, Recovery,  Cost, Considerations, Prevention"/>
          <p:cNvPicPr>
            <a:picLocks noChangeAspect="1" noChangeArrowheads="1"/>
          </p:cNvPicPr>
          <p:nvPr/>
        </p:nvPicPr>
        <p:blipFill>
          <a:blip r:embed="rId4" cstate="print"/>
          <a:srcRect/>
          <a:stretch>
            <a:fillRect/>
          </a:stretch>
        </p:blipFill>
        <p:spPr bwMode="auto">
          <a:xfrm>
            <a:off x="6793793" y="0"/>
            <a:ext cx="2350207" cy="156680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6357950" cy="6500858"/>
          </a:xfrm>
        </p:spPr>
        <p:txBody>
          <a:bodyPr>
            <a:normAutofit fontScale="92500"/>
          </a:bodyPr>
          <a:lstStyle/>
          <a:p>
            <a:pPr algn="l" rtl="0"/>
            <a:r>
              <a:rPr lang="en-US" dirty="0" smtClean="0"/>
              <a:t>it is preferred feeding the patient because it supports gastrointestinal integrity, thus minimizing bacterial translocation.</a:t>
            </a:r>
          </a:p>
          <a:p>
            <a:pPr algn="l" rtl="0">
              <a:buNone/>
            </a:pPr>
            <a:endParaRPr lang="en-US" dirty="0" smtClean="0"/>
          </a:p>
          <a:p>
            <a:pPr algn="l" rtl="0"/>
            <a:r>
              <a:rPr lang="en-US" dirty="0" smtClean="0"/>
              <a:t>Most patients will benefit from some level of analgesia and/or sedation to reduce the stress associated with pain and hospitalization (e.g., trauma, </a:t>
            </a:r>
            <a:r>
              <a:rPr lang="en-US" dirty="0" err="1" smtClean="0"/>
              <a:t>cardiogenic</a:t>
            </a:r>
            <a:r>
              <a:rPr lang="en-US" dirty="0" smtClean="0"/>
              <a:t> shock).</a:t>
            </a:r>
          </a:p>
          <a:p>
            <a:pPr algn="r"/>
            <a:r>
              <a:rPr lang="ar-IQ" dirty="0" smtClean="0"/>
              <a:t>سيستفيد معظم المرضى من مستوى معين من التسكين </a:t>
            </a:r>
            <a:r>
              <a:rPr lang="ar-IQ" dirty="0" err="1" smtClean="0"/>
              <a:t>و</a:t>
            </a:r>
            <a:r>
              <a:rPr lang="ar-IQ" dirty="0" smtClean="0"/>
              <a:t> / أو التخدير لتقليل الإجهاد المرتبط بالألم والاستشفاء</a:t>
            </a:r>
          </a:p>
          <a:p>
            <a:pPr algn="r"/>
            <a:endParaRPr lang="ar-IQ" dirty="0"/>
          </a:p>
        </p:txBody>
      </p:sp>
      <p:pic>
        <p:nvPicPr>
          <p:cNvPr id="6148" name="Picture 4" descr="CHANGING YOUR DOG'S DIET - Alpha Feeds"/>
          <p:cNvPicPr>
            <a:picLocks noChangeAspect="1" noChangeArrowheads="1"/>
          </p:cNvPicPr>
          <p:nvPr/>
        </p:nvPicPr>
        <p:blipFill>
          <a:blip r:embed="rId2"/>
          <a:srcRect/>
          <a:stretch>
            <a:fillRect/>
          </a:stretch>
        </p:blipFill>
        <p:spPr bwMode="auto">
          <a:xfrm>
            <a:off x="6286500" y="-24"/>
            <a:ext cx="2857500" cy="2390775"/>
          </a:xfrm>
          <a:prstGeom prst="rect">
            <a:avLst/>
          </a:prstGeom>
          <a:noFill/>
        </p:spPr>
      </p:pic>
      <p:pic>
        <p:nvPicPr>
          <p:cNvPr id="6150" name="Picture 6" descr="What You Need to Know About Anesthesia and Your Dog"/>
          <p:cNvPicPr>
            <a:picLocks noChangeAspect="1" noChangeArrowheads="1"/>
          </p:cNvPicPr>
          <p:nvPr/>
        </p:nvPicPr>
        <p:blipFill>
          <a:blip r:embed="rId3"/>
          <a:srcRect/>
          <a:stretch>
            <a:fillRect/>
          </a:stretch>
        </p:blipFill>
        <p:spPr bwMode="auto">
          <a:xfrm>
            <a:off x="6072198" y="3768354"/>
            <a:ext cx="3071802" cy="23038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lstStyle/>
          <a:p>
            <a:pPr algn="l" rtl="0"/>
            <a:r>
              <a:rPr lang="en-US" dirty="0" smtClean="0"/>
              <a:t>Therapies designed to address the underlying cause of shock should be established as soon as possible. These include, for example </a:t>
            </a:r>
            <a:r>
              <a:rPr lang="en-US" dirty="0" err="1" smtClean="0"/>
              <a:t>hemostasis</a:t>
            </a:r>
            <a:r>
              <a:rPr lang="en-US" dirty="0" smtClean="0"/>
              <a:t> of bleeding in </a:t>
            </a:r>
            <a:r>
              <a:rPr lang="en-US" dirty="0" err="1" smtClean="0"/>
              <a:t>hypovolemic</a:t>
            </a:r>
            <a:r>
              <a:rPr lang="en-US" dirty="0" smtClean="0"/>
              <a:t> shock, and infection control in patients with septic shock.</a:t>
            </a:r>
          </a:p>
          <a:p>
            <a:pPr>
              <a:buNone/>
            </a:pPr>
            <a:r>
              <a:rPr lang="ar-IQ" dirty="0" smtClean="0"/>
              <a:t>يجب تحديد العلاجات المصممة لمعالجة السبب الكامن وراء الصدمة في أسرع وقت ممكن. </a:t>
            </a:r>
            <a:endParaRPr lang="ar-IQ" dirty="0"/>
          </a:p>
        </p:txBody>
      </p:sp>
      <p:sp>
        <p:nvSpPr>
          <p:cNvPr id="2050" name="AutoShape 2" descr="Diagnosis vs Symptomatic Treatment in Pets | The Vet Practi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052" name="AutoShape 4" descr="Diagnosis vs Symptomatic Treatment in Pets | The Vet Practi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053" name="Picture 5" descr="E:\محاضضرات\Vet-and-Dog-300x200.jpg"/>
          <p:cNvPicPr>
            <a:picLocks noChangeAspect="1" noChangeArrowheads="1"/>
          </p:cNvPicPr>
          <p:nvPr/>
        </p:nvPicPr>
        <p:blipFill>
          <a:blip r:embed="rId2"/>
          <a:srcRect/>
          <a:stretch>
            <a:fillRect/>
          </a:stretch>
        </p:blipFill>
        <p:spPr bwMode="auto">
          <a:xfrm>
            <a:off x="4857752" y="4000503"/>
            <a:ext cx="4286248" cy="28574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026" name="Picture 2" descr="The Difference Between Study Hard And Study Well | by Sapir Lala | Medium"/>
          <p:cNvPicPr>
            <a:picLocks noChangeAspect="1" noChangeArrowheads="1"/>
          </p:cNvPicPr>
          <p:nvPr/>
        </p:nvPicPr>
        <p:blipFill>
          <a:blip r:embed="rId2"/>
          <a:srcRect/>
          <a:stretch>
            <a:fillRect/>
          </a:stretch>
        </p:blipFill>
        <p:spPr bwMode="auto">
          <a:xfrm>
            <a:off x="-71466" y="0"/>
            <a:ext cx="9215466" cy="6858000"/>
          </a:xfrm>
          <a:prstGeom prst="rect">
            <a:avLst/>
          </a:prstGeom>
          <a:noFill/>
        </p:spPr>
      </p:pic>
      <p:sp>
        <p:nvSpPr>
          <p:cNvPr id="5" name="مربع نص 4"/>
          <p:cNvSpPr txBox="1"/>
          <p:nvPr/>
        </p:nvSpPr>
        <p:spPr>
          <a:xfrm>
            <a:off x="5143472" y="2643182"/>
            <a:ext cx="4000528" cy="2585323"/>
          </a:xfrm>
          <a:prstGeom prst="rect">
            <a:avLst/>
          </a:prstGeom>
          <a:noFill/>
        </p:spPr>
        <p:txBody>
          <a:bodyPr wrap="square" rtlCol="1">
            <a:spAutoFit/>
          </a:bodyPr>
          <a:lstStyle/>
          <a:p>
            <a:pPr algn="l" rtl="0"/>
            <a:r>
              <a:rPr lang="en-US" sz="5400" b="1" dirty="0" smtClean="0"/>
              <a:t>Be serious and study hard</a:t>
            </a:r>
            <a:endParaRPr lang="ar-IQ"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9144000" cy="3214710"/>
          </a:xfrm>
        </p:spPr>
        <p:txBody>
          <a:bodyPr>
            <a:normAutofit fontScale="92500"/>
          </a:bodyPr>
          <a:lstStyle/>
          <a:p>
            <a:pPr algn="l" rtl="0"/>
            <a:r>
              <a:rPr lang="en-US" dirty="0">
                <a:solidFill>
                  <a:srgbClr val="FF0000"/>
                </a:solidFill>
              </a:rPr>
              <a:t>Shock</a:t>
            </a:r>
            <a:r>
              <a:rPr lang="en-US" dirty="0"/>
              <a:t> is the clinical picture observed when tissue oxygen delivery or </a:t>
            </a:r>
            <a:r>
              <a:rPr lang="en-US" dirty="0" smtClean="0"/>
              <a:t>utilization is </a:t>
            </a:r>
            <a:r>
              <a:rPr lang="en-US" dirty="0"/>
              <a:t>compromised.</a:t>
            </a:r>
          </a:p>
          <a:p>
            <a:pPr algn="l" rtl="0"/>
            <a:r>
              <a:rPr lang="en-US" dirty="0"/>
              <a:t>Oxygen delivery (DO2) depends upon adequate cardiac output (CO) and </a:t>
            </a:r>
            <a:r>
              <a:rPr lang="en-US" dirty="0" smtClean="0"/>
              <a:t>arterial oxygen </a:t>
            </a:r>
            <a:r>
              <a:rPr lang="en-US" dirty="0"/>
              <a:t>content (CaO2)</a:t>
            </a:r>
          </a:p>
          <a:p>
            <a:pPr algn="l" rtl="0"/>
            <a:r>
              <a:rPr lang="en-US" dirty="0"/>
              <a:t>Tissue hypoxia is the result of inadequate oxygen delivery or utilization .</a:t>
            </a:r>
            <a:endParaRPr lang="ar-IQ" dirty="0"/>
          </a:p>
        </p:txBody>
      </p:sp>
      <p:pic>
        <p:nvPicPr>
          <p:cNvPr id="20484" name="Picture 4" descr="Shocked Dog: How to Treat Signs &amp; Symptoms for Shock in Dogs (2022)"/>
          <p:cNvPicPr>
            <a:picLocks noChangeAspect="1" noChangeArrowheads="1"/>
          </p:cNvPicPr>
          <p:nvPr/>
        </p:nvPicPr>
        <p:blipFill>
          <a:blip r:embed="rId2"/>
          <a:srcRect l="36305" t="7779" b="24797"/>
          <a:stretch>
            <a:fillRect/>
          </a:stretch>
        </p:blipFill>
        <p:spPr bwMode="auto">
          <a:xfrm>
            <a:off x="3886804" y="3357562"/>
            <a:ext cx="4960268" cy="35004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6715172" cy="6500834"/>
          </a:xfrm>
        </p:spPr>
        <p:txBody>
          <a:bodyPr>
            <a:normAutofit fontScale="85000" lnSpcReduction="20000"/>
          </a:bodyPr>
          <a:lstStyle/>
          <a:p>
            <a:pPr algn="l" rtl="0"/>
            <a:r>
              <a:rPr lang="en-US" dirty="0" smtClean="0"/>
              <a:t>The body responds to tissue hypoxia or shock by compensatory mechanisms to preserve vital organ function and host viability. </a:t>
            </a:r>
          </a:p>
          <a:p>
            <a:pPr algn="r"/>
            <a:r>
              <a:rPr lang="ar-IQ" dirty="0" smtClean="0"/>
              <a:t>يستجيب الجسم لنقص </a:t>
            </a:r>
            <a:r>
              <a:rPr lang="ar-IQ" dirty="0" err="1" smtClean="0"/>
              <a:t>الأكسجة</a:t>
            </a:r>
            <a:r>
              <a:rPr lang="ar-IQ" dirty="0" smtClean="0"/>
              <a:t> في الأنسجة أو الصدمة بآليات تعويضية للحفاظ على وظيفة العضو الحيوية وحيوية المضيف.</a:t>
            </a:r>
            <a:endParaRPr lang="en-US" dirty="0" smtClean="0"/>
          </a:p>
          <a:p>
            <a:pPr algn="l" rtl="0"/>
            <a:r>
              <a:rPr lang="en-US" dirty="0" smtClean="0"/>
              <a:t>These compensatory mechanisms are manifest as the classic clinical findings in a patient in shock:</a:t>
            </a:r>
          </a:p>
          <a:p>
            <a:pPr algn="l" rtl="0">
              <a:buNone/>
            </a:pPr>
            <a:r>
              <a:rPr lang="en-US" dirty="0" smtClean="0"/>
              <a:t>1. tachycardia (to increase oxygen delivery),</a:t>
            </a:r>
          </a:p>
          <a:p>
            <a:pPr algn="l" rtl="0">
              <a:buNone/>
            </a:pPr>
            <a:r>
              <a:rPr lang="en-US" dirty="0" smtClean="0"/>
              <a:t>2. </a:t>
            </a:r>
            <a:r>
              <a:rPr lang="en-US" dirty="0" err="1" smtClean="0"/>
              <a:t>tachypnea</a:t>
            </a:r>
            <a:r>
              <a:rPr lang="en-US" dirty="0" smtClean="0"/>
              <a:t> (to increase oxygenation),</a:t>
            </a:r>
          </a:p>
          <a:p>
            <a:pPr algn="l" rtl="0">
              <a:buNone/>
            </a:pPr>
            <a:r>
              <a:rPr lang="en-US" dirty="0" smtClean="0"/>
              <a:t>3. peripheral vasoconstriction (to maintain perfusion of vital organs), and</a:t>
            </a:r>
          </a:p>
          <a:p>
            <a:pPr algn="l" rtl="0">
              <a:buNone/>
            </a:pPr>
            <a:r>
              <a:rPr lang="en-US" dirty="0" smtClean="0"/>
              <a:t>4. mental depression (in response to decreased perfusion or hypoxia).</a:t>
            </a:r>
            <a:endParaRPr lang="ar-IQ" dirty="0"/>
          </a:p>
        </p:txBody>
      </p:sp>
      <p:pic>
        <p:nvPicPr>
          <p:cNvPr id="19458" name="Picture 2" descr="Canine Anatomy Illustrations | LoveToKnow"/>
          <p:cNvPicPr>
            <a:picLocks noChangeAspect="1" noChangeArrowheads="1"/>
          </p:cNvPicPr>
          <p:nvPr/>
        </p:nvPicPr>
        <p:blipFill>
          <a:blip r:embed="rId2"/>
          <a:srcRect/>
          <a:stretch>
            <a:fillRect/>
          </a:stretch>
        </p:blipFill>
        <p:spPr bwMode="auto">
          <a:xfrm>
            <a:off x="6286500" y="0"/>
            <a:ext cx="2857500" cy="2857500"/>
          </a:xfrm>
          <a:prstGeom prst="rect">
            <a:avLst/>
          </a:prstGeom>
          <a:noFill/>
        </p:spPr>
      </p:pic>
      <p:pic>
        <p:nvPicPr>
          <p:cNvPr id="19460" name="Picture 4" descr="Dog in Shock | First Aid for Pets"/>
          <p:cNvPicPr>
            <a:picLocks noChangeAspect="1" noChangeArrowheads="1"/>
          </p:cNvPicPr>
          <p:nvPr/>
        </p:nvPicPr>
        <p:blipFill>
          <a:blip r:embed="rId3"/>
          <a:srcRect/>
          <a:stretch>
            <a:fillRect/>
          </a:stretch>
        </p:blipFill>
        <p:spPr bwMode="auto">
          <a:xfrm>
            <a:off x="6000760" y="4286256"/>
            <a:ext cx="3143240" cy="25717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43050"/>
            <a:ext cx="4214842" cy="5214950"/>
          </a:xfrm>
        </p:spPr>
        <p:txBody>
          <a:bodyPr>
            <a:normAutofit/>
          </a:bodyPr>
          <a:lstStyle/>
          <a:p>
            <a:pPr algn="l" rtl="0"/>
            <a:r>
              <a:rPr lang="en-US" b="1" dirty="0" err="1" smtClean="0"/>
              <a:t>Hypovolemic</a:t>
            </a:r>
            <a:r>
              <a:rPr lang="en-US" b="1" dirty="0" smtClean="0"/>
              <a:t> shock</a:t>
            </a:r>
          </a:p>
          <a:p>
            <a:pPr algn="l" rtl="0"/>
            <a:endParaRPr lang="en-US" b="1" dirty="0" smtClean="0"/>
          </a:p>
          <a:p>
            <a:pPr algn="l" rtl="0"/>
            <a:r>
              <a:rPr lang="en-US" b="1" dirty="0" err="1" smtClean="0"/>
              <a:t>Cardiogenic</a:t>
            </a:r>
            <a:r>
              <a:rPr lang="en-US" b="1" dirty="0" smtClean="0"/>
              <a:t> shock</a:t>
            </a:r>
          </a:p>
          <a:p>
            <a:pPr algn="l" rtl="0"/>
            <a:endParaRPr lang="en-US" b="1" dirty="0" smtClean="0"/>
          </a:p>
          <a:p>
            <a:pPr algn="l" rtl="0"/>
            <a:endParaRPr lang="en-US" b="1" dirty="0" smtClean="0"/>
          </a:p>
          <a:p>
            <a:pPr algn="l" rtl="0"/>
            <a:r>
              <a:rPr lang="en-US" b="1" dirty="0" smtClean="0"/>
              <a:t>Distributive shock</a:t>
            </a:r>
          </a:p>
          <a:p>
            <a:pPr algn="l" rtl="0">
              <a:buNone/>
            </a:pPr>
            <a:endParaRPr lang="en-US" b="1" dirty="0" smtClean="0"/>
          </a:p>
          <a:p>
            <a:pPr algn="l" rtl="0"/>
            <a:r>
              <a:rPr lang="en-US" b="1" dirty="0" smtClean="0"/>
              <a:t>Hypoxic shock</a:t>
            </a:r>
            <a:endParaRPr lang="ar-IQ" dirty="0"/>
          </a:p>
        </p:txBody>
      </p:sp>
      <p:sp>
        <p:nvSpPr>
          <p:cNvPr id="4" name="مستطيل 3"/>
          <p:cNvSpPr/>
          <p:nvPr/>
        </p:nvSpPr>
        <p:spPr>
          <a:xfrm>
            <a:off x="357158" y="214290"/>
            <a:ext cx="8572560" cy="1384995"/>
          </a:xfrm>
          <a:prstGeom prst="rect">
            <a:avLst/>
          </a:prstGeom>
        </p:spPr>
        <p:txBody>
          <a:bodyPr wrap="square">
            <a:spAutoFit/>
          </a:bodyPr>
          <a:lstStyle/>
          <a:p>
            <a:pPr algn="l" rtl="0"/>
            <a:r>
              <a:rPr lang="en-US" sz="2800" dirty="0" smtClean="0"/>
              <a:t>Shock can be classified according to its main contribution to impaired tissue oxygenation</a:t>
            </a:r>
          </a:p>
          <a:p>
            <a:r>
              <a:rPr lang="ar-IQ" sz="2800" dirty="0" smtClean="0"/>
              <a:t>يمكن تصنيف الصدمة وفقًا لمساهمتها الرئيسية في ضعف </a:t>
            </a:r>
            <a:r>
              <a:rPr lang="ar-IQ" sz="2800" dirty="0" err="1" smtClean="0"/>
              <a:t>أكسجة</a:t>
            </a:r>
            <a:r>
              <a:rPr lang="ar-IQ" sz="2800" dirty="0" smtClean="0"/>
              <a:t> الأنسجة</a:t>
            </a:r>
          </a:p>
        </p:txBody>
      </p:sp>
      <p:pic>
        <p:nvPicPr>
          <p:cNvPr id="18434" name="Picture 2" descr="Shock: An Overview | Today's Veterinary Nurse"/>
          <p:cNvPicPr>
            <a:picLocks noChangeAspect="1" noChangeArrowheads="1"/>
          </p:cNvPicPr>
          <p:nvPr/>
        </p:nvPicPr>
        <p:blipFill>
          <a:blip r:embed="rId2" cstate="print"/>
          <a:srcRect/>
          <a:stretch>
            <a:fillRect/>
          </a:stretch>
        </p:blipFill>
        <p:spPr bwMode="auto">
          <a:xfrm>
            <a:off x="3619525" y="4786323"/>
            <a:ext cx="5524476" cy="2071678"/>
          </a:xfrm>
          <a:prstGeom prst="rect">
            <a:avLst/>
          </a:prstGeom>
          <a:noFill/>
        </p:spPr>
      </p:pic>
      <p:pic>
        <p:nvPicPr>
          <p:cNvPr id="6" name="Picture 6" descr="Colloid Therapy for Critically Ill Patients | Today's Veterinary Practice"/>
          <p:cNvPicPr>
            <a:picLocks noChangeAspect="1" noChangeArrowheads="1"/>
          </p:cNvPicPr>
          <p:nvPr/>
        </p:nvPicPr>
        <p:blipFill>
          <a:blip r:embed="rId3"/>
          <a:srcRect/>
          <a:stretch>
            <a:fillRect/>
          </a:stretch>
        </p:blipFill>
        <p:spPr bwMode="auto">
          <a:xfrm>
            <a:off x="4143372" y="2000240"/>
            <a:ext cx="4071966" cy="274857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77500" lnSpcReduction="20000"/>
          </a:bodyPr>
          <a:lstStyle/>
          <a:p>
            <a:pPr algn="l" rtl="0">
              <a:buNone/>
            </a:pPr>
            <a:r>
              <a:rPr lang="en-US" b="1" dirty="0" smtClean="0">
                <a:solidFill>
                  <a:srgbClr val="FF0000"/>
                </a:solidFill>
              </a:rPr>
              <a:t>1. </a:t>
            </a:r>
            <a:r>
              <a:rPr lang="en-US" b="1" dirty="0" err="1" smtClean="0">
                <a:solidFill>
                  <a:srgbClr val="FF0000"/>
                </a:solidFill>
              </a:rPr>
              <a:t>Hypovolemic</a:t>
            </a:r>
            <a:r>
              <a:rPr lang="en-US" b="1" dirty="0" smtClean="0">
                <a:solidFill>
                  <a:srgbClr val="FF0000"/>
                </a:solidFill>
              </a:rPr>
              <a:t> shock </a:t>
            </a:r>
            <a:r>
              <a:rPr lang="en-US" dirty="0" smtClean="0"/>
              <a:t>occurs when circulating volume is inadequate.</a:t>
            </a:r>
          </a:p>
          <a:p>
            <a:pPr algn="r"/>
            <a:r>
              <a:rPr lang="ar-IQ" dirty="0" smtClean="0"/>
              <a:t>تحدث صدمة نقص حجم الدم عندما یكون حجم الدوران غیر كافٍ.</a:t>
            </a:r>
          </a:p>
          <a:p>
            <a:pPr algn="l" rtl="0">
              <a:buNone/>
            </a:pPr>
            <a:r>
              <a:rPr lang="en-US" dirty="0" err="1" smtClean="0"/>
              <a:t>Hypovolemic</a:t>
            </a:r>
            <a:r>
              <a:rPr lang="en-US" dirty="0" smtClean="0"/>
              <a:t> shock is a consequence of a reduction in the circulating intravascular volume. It leads to impaired oxygen delivery through </a:t>
            </a:r>
            <a:r>
              <a:rPr lang="en-US" b="1" dirty="0" smtClean="0"/>
              <a:t>a reduction in venous return to the heart (preload) and, as a consequence, reduced cardiac output.</a:t>
            </a:r>
          </a:p>
          <a:p>
            <a:pPr algn="r">
              <a:buNone/>
            </a:pPr>
            <a:endParaRPr lang="ar-IQ" dirty="0" smtClean="0"/>
          </a:p>
          <a:p>
            <a:pPr algn="r">
              <a:buNone/>
            </a:pPr>
            <a:r>
              <a:rPr lang="ar-IQ" dirty="0" smtClean="0"/>
              <a:t>صدمة نقص حجم الدم ھي نتیجة لانخفاض حجم الدم داخل الأوعیة الدمویة. یؤدي إلى ضعف توصیل الأوكسجین من خلال تقلیل العودة الوریدیة إلى القلب (التحمیل المسبق) ، ونتیجة لذلك ، انخفاض النتاج القلبي. </a:t>
            </a:r>
          </a:p>
          <a:p>
            <a:pPr algn="r">
              <a:buNone/>
            </a:pPr>
            <a:endParaRPr lang="en-US" b="1" dirty="0" smtClean="0"/>
          </a:p>
          <a:p>
            <a:pPr algn="l" rtl="0">
              <a:buNone/>
            </a:pPr>
            <a:r>
              <a:rPr lang="en-US" b="1" dirty="0" err="1" smtClean="0"/>
              <a:t>Hypovolemic</a:t>
            </a:r>
            <a:r>
              <a:rPr lang="en-US" b="1" dirty="0" smtClean="0"/>
              <a:t> shock can be caused by hemorrhagic losses </a:t>
            </a:r>
            <a:r>
              <a:rPr lang="en-US" dirty="0" smtClean="0"/>
              <a:t>(internal or external bleeding) or by the loss of other body fluids (third space, gastrointestinal/urinary losses, burns).</a:t>
            </a:r>
          </a:p>
          <a:p>
            <a:pPr algn="l" rtl="0">
              <a:buNone/>
            </a:pPr>
            <a:endParaRPr lang="en-US" dirty="0" smtClean="0"/>
          </a:p>
          <a:p>
            <a:r>
              <a:rPr lang="ar-IQ" dirty="0" smtClean="0"/>
              <a:t>یمكن أن تحدث صدمة نقص حجم الدم بسبب الخسائر </a:t>
            </a:r>
            <a:r>
              <a:rPr lang="ar-IQ" dirty="0" err="1" smtClean="0"/>
              <a:t>النزفیة</a:t>
            </a:r>
            <a:r>
              <a:rPr lang="ar-IQ" dirty="0" smtClean="0"/>
              <a:t> (نزیف داخلي أو خارجي) أو بسبب فقدان سوائل الجسم الأخرى (الحیز الثالث ، فقدان </a:t>
            </a:r>
            <a:r>
              <a:rPr lang="ar-IQ" dirty="0" err="1" smtClean="0"/>
              <a:t>الج</a:t>
            </a:r>
            <a:r>
              <a:rPr lang="ar-IQ" dirty="0" smtClean="0"/>
              <a:t>ھ</a:t>
            </a:r>
            <a:r>
              <a:rPr lang="ar-IQ" dirty="0" err="1" smtClean="0"/>
              <a:t>از</a:t>
            </a:r>
            <a:r>
              <a:rPr lang="ar-IQ" dirty="0" smtClean="0"/>
              <a:t> </a:t>
            </a:r>
            <a:r>
              <a:rPr lang="ar-IQ" dirty="0" err="1" smtClean="0"/>
              <a:t>ال</a:t>
            </a:r>
            <a:r>
              <a:rPr lang="ar-IQ" dirty="0" smtClean="0"/>
              <a:t>ھضمي / البول ، الحروق.</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85000" lnSpcReduction="10000"/>
          </a:bodyPr>
          <a:lstStyle/>
          <a:p>
            <a:pPr algn="l" rtl="0">
              <a:buNone/>
            </a:pPr>
            <a:r>
              <a:rPr lang="en-US" b="1" dirty="0" smtClean="0">
                <a:solidFill>
                  <a:srgbClr val="FF0000"/>
                </a:solidFill>
              </a:rPr>
              <a:t>2. </a:t>
            </a:r>
            <a:r>
              <a:rPr lang="en-US" b="1" dirty="0" err="1" smtClean="0">
                <a:solidFill>
                  <a:srgbClr val="FF0000"/>
                </a:solidFill>
              </a:rPr>
              <a:t>Cardiogenic</a:t>
            </a:r>
            <a:r>
              <a:rPr lang="en-US" b="1" dirty="0" smtClean="0">
                <a:solidFill>
                  <a:srgbClr val="FF0000"/>
                </a:solidFill>
              </a:rPr>
              <a:t> shock </a:t>
            </a:r>
            <a:r>
              <a:rPr lang="en-US" dirty="0" smtClean="0"/>
              <a:t>is used to describe conditions that impair forward flow of blood from the heart. Although </a:t>
            </a:r>
            <a:r>
              <a:rPr lang="en-US" b="1" dirty="0" smtClean="0"/>
              <a:t>sometimes described as “obstructive shock,</a:t>
            </a:r>
            <a:r>
              <a:rPr lang="en-US" dirty="0" smtClean="0"/>
              <a:t>” conditions that restrict right ventricular filling may also be grouped under </a:t>
            </a:r>
            <a:r>
              <a:rPr lang="en-US" dirty="0" err="1" smtClean="0"/>
              <a:t>cardiogenic</a:t>
            </a:r>
            <a:r>
              <a:rPr lang="en-US" dirty="0" smtClean="0"/>
              <a:t> shock. </a:t>
            </a:r>
          </a:p>
          <a:p>
            <a:r>
              <a:rPr lang="ar-IQ" dirty="0" smtClean="0"/>
              <a:t>تستخدم الصدمة القلبية لوصف الحالات التي تعيق تدفق الدم إلى الأمام من القلب. على الرغم من وصفها أحيانًا بأنها "صدمة انسداد" ، إلا أن الحالات التي تقيد ملء البطين الأيمن يمكن أيضًا تصنيفها تحت الصدمة القلبية.</a:t>
            </a:r>
          </a:p>
          <a:p>
            <a:pPr algn="l" rtl="0"/>
            <a:r>
              <a:rPr lang="en-US" dirty="0" err="1" smtClean="0"/>
              <a:t>Cardiogenic</a:t>
            </a:r>
            <a:r>
              <a:rPr lang="en-US" dirty="0" smtClean="0"/>
              <a:t> shock results from an inability of the heart to propel the blood through the circulation. </a:t>
            </a:r>
            <a:r>
              <a:rPr lang="en-US" dirty="0" err="1" smtClean="0"/>
              <a:t>Cardiogenic</a:t>
            </a:r>
            <a:r>
              <a:rPr lang="en-US" dirty="0" smtClean="0"/>
              <a:t> shock can result from anything that interferes with the ability of the heart to fill (diastolic failure) or pump blood (systolic failure).</a:t>
            </a:r>
          </a:p>
          <a:p>
            <a:pPr algn="r"/>
            <a:r>
              <a:rPr lang="ar-IQ" dirty="0" smtClean="0"/>
              <a:t>تنتج الصدمة القلبية عن عدم قدرة القلب على دفع الدم خلال الدورة الدموية. يمكن أن تنجم الصدمة القلبية عن أي شيء يتعارض مع قدرة القلب على الامتلاء (الفشل الانبساطي) أو ضخ الدم (الفشل الانقباضي).</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85000" lnSpcReduction="10000"/>
          </a:bodyPr>
          <a:lstStyle/>
          <a:p>
            <a:pPr algn="l" rtl="0">
              <a:buNone/>
            </a:pPr>
            <a:r>
              <a:rPr lang="en-US" b="1" dirty="0" smtClean="0">
                <a:solidFill>
                  <a:srgbClr val="FF0000"/>
                </a:solidFill>
              </a:rPr>
              <a:t>3. Distributive shock </a:t>
            </a:r>
            <a:r>
              <a:rPr lang="en-US" dirty="0" smtClean="0"/>
              <a:t>is caused by inappropriate </a:t>
            </a:r>
            <a:r>
              <a:rPr lang="en-US" dirty="0" err="1" smtClean="0"/>
              <a:t>vasodilation</a:t>
            </a:r>
            <a:r>
              <a:rPr lang="en-US" dirty="0" smtClean="0"/>
              <a:t>, resulting in inadequate effective circulating volume. </a:t>
            </a:r>
            <a:r>
              <a:rPr lang="ar-IQ" dirty="0" smtClean="0"/>
              <a:t>عدم كفاية حجم الدوران الفعال</a:t>
            </a:r>
          </a:p>
          <a:p>
            <a:pPr algn="l" rtl="0"/>
            <a:r>
              <a:rPr lang="en-US" dirty="0" smtClean="0"/>
              <a:t>Distributive shock is characterized by an impairment of the mechanisms regulating vascular tone, with </a:t>
            </a:r>
            <a:r>
              <a:rPr lang="en-US" dirty="0" err="1" smtClean="0"/>
              <a:t>maldistribution</a:t>
            </a:r>
            <a:r>
              <a:rPr lang="en-US" dirty="0" smtClean="0"/>
              <a:t> of the vascular volume and massive systemic </a:t>
            </a:r>
            <a:r>
              <a:rPr lang="en-US" dirty="0" err="1" smtClean="0"/>
              <a:t>vasodilation</a:t>
            </a:r>
            <a:r>
              <a:rPr lang="en-US" dirty="0" smtClean="0"/>
              <a:t>.</a:t>
            </a:r>
          </a:p>
          <a:p>
            <a:r>
              <a:rPr lang="ar-IQ" dirty="0" smtClean="0"/>
              <a:t>تتمیز الصدمة التوزیعیة بضعف الآلیات التي تنظم صلابة الأوعیة الدمویة ، مع سوء توزیع حجم الأوعیة الدمویة وتوسع الأوعیة </a:t>
            </a:r>
            <a:r>
              <a:rPr lang="ar-IQ" dirty="0" err="1" smtClean="0"/>
              <a:t>الج</a:t>
            </a:r>
            <a:r>
              <a:rPr lang="ar-IQ" dirty="0" smtClean="0"/>
              <a:t>ھ</a:t>
            </a:r>
            <a:r>
              <a:rPr lang="ar-IQ" dirty="0" err="1" smtClean="0"/>
              <a:t>ازي</a:t>
            </a:r>
            <a:r>
              <a:rPr lang="ar-IQ" dirty="0" smtClean="0"/>
              <a:t> </a:t>
            </a:r>
            <a:r>
              <a:rPr lang="ar-IQ" dirty="0" err="1" smtClean="0"/>
              <a:t>ال</a:t>
            </a:r>
            <a:r>
              <a:rPr lang="ar-IQ" dirty="0" smtClean="0"/>
              <a:t>ھ</a:t>
            </a:r>
            <a:r>
              <a:rPr lang="ar-IQ" dirty="0" err="1" smtClean="0"/>
              <a:t>ائل</a:t>
            </a:r>
            <a:r>
              <a:rPr lang="ar-IQ" dirty="0" smtClean="0"/>
              <a:t>.</a:t>
            </a:r>
            <a:endParaRPr lang="en-US" dirty="0" smtClean="0"/>
          </a:p>
          <a:p>
            <a:pPr algn="l" rtl="0"/>
            <a:endParaRPr lang="en-US" dirty="0" smtClean="0"/>
          </a:p>
          <a:p>
            <a:pPr algn="l" rtl="0"/>
            <a:r>
              <a:rPr lang="en-US" dirty="0" smtClean="0"/>
              <a:t>The consequence of this decrease in systemic vascular resistance is that the amount of blood in the circulation is inadequate to fill the vascular space, creating relative </a:t>
            </a:r>
            <a:r>
              <a:rPr lang="en-US" dirty="0" err="1" smtClean="0"/>
              <a:t>hypovolemia</a:t>
            </a:r>
            <a:r>
              <a:rPr lang="en-US" dirty="0" smtClean="0"/>
              <a:t> and a reduction in venous return.</a:t>
            </a:r>
          </a:p>
          <a:p>
            <a:r>
              <a:rPr lang="ar-IQ" dirty="0" smtClean="0"/>
              <a:t>نتیجة ھذا الانخفاض في مقاومة الأوعیة الدمویة </a:t>
            </a:r>
            <a:r>
              <a:rPr lang="ar-IQ" dirty="0" err="1" smtClean="0"/>
              <a:t>الج</a:t>
            </a:r>
            <a:r>
              <a:rPr lang="ar-IQ" dirty="0" smtClean="0"/>
              <a:t>ھ</a:t>
            </a:r>
            <a:r>
              <a:rPr lang="ar-IQ" dirty="0" err="1" smtClean="0"/>
              <a:t>ازیة</a:t>
            </a:r>
            <a:r>
              <a:rPr lang="ar-IQ" dirty="0" smtClean="0"/>
              <a:t> ھي أن كمیة الدم في الدورة الدمویة غیر كافیة لملء حیز الأوعیة الدمویة ، مما یؤدي إلى نقص حجم الدم النسبي وانخفاض العائد الوریدي.</a:t>
            </a:r>
            <a:endParaRPr lang="en-US" dirty="0" smtClean="0"/>
          </a:p>
          <a:p>
            <a:pPr algn="l" rtl="0">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92500" lnSpcReduction="20000"/>
          </a:bodyPr>
          <a:lstStyle/>
          <a:p>
            <a:pPr algn="l" rtl="0">
              <a:buNone/>
            </a:pPr>
            <a:r>
              <a:rPr lang="en-US" dirty="0" smtClean="0"/>
              <a:t>The most common causes of distributive shock are sepsis and the systemic inflammatory response syndrome (SIRS).</a:t>
            </a:r>
          </a:p>
          <a:p>
            <a:pPr algn="r"/>
            <a:r>
              <a:rPr lang="en-US" dirty="0" smtClean="0"/>
              <a:t>(SIRS) </a:t>
            </a:r>
            <a:r>
              <a:rPr lang="ar-IQ" dirty="0" smtClean="0"/>
              <a:t>الأسباب الأكثر شیوعًا للصدمة التوزیعیة ھي الإنتان ومتلازمة الاستجابة </a:t>
            </a:r>
            <a:r>
              <a:rPr lang="ar-IQ" dirty="0" err="1" smtClean="0"/>
              <a:t>الالت</a:t>
            </a:r>
            <a:r>
              <a:rPr lang="ar-IQ" dirty="0" smtClean="0"/>
              <a:t>ھ</a:t>
            </a:r>
            <a:r>
              <a:rPr lang="ar-IQ" dirty="0" err="1" smtClean="0"/>
              <a:t>ابیة</a:t>
            </a:r>
            <a:r>
              <a:rPr lang="ar-IQ" dirty="0" smtClean="0"/>
              <a:t> </a:t>
            </a:r>
            <a:r>
              <a:rPr lang="ar-IQ" dirty="0" err="1" smtClean="0"/>
              <a:t>الج</a:t>
            </a:r>
            <a:r>
              <a:rPr lang="ar-IQ" dirty="0" smtClean="0"/>
              <a:t>ھ</a:t>
            </a:r>
            <a:r>
              <a:rPr lang="ar-IQ" dirty="0" err="1" smtClean="0"/>
              <a:t>ازیة</a:t>
            </a:r>
            <a:endParaRPr lang="ar-IQ" dirty="0" smtClean="0"/>
          </a:p>
          <a:p>
            <a:pPr algn="r"/>
            <a:endParaRPr lang="ar-IQ" dirty="0" smtClean="0"/>
          </a:p>
          <a:p>
            <a:pPr algn="l" rtl="0"/>
            <a:r>
              <a:rPr lang="en-US" dirty="0" smtClean="0"/>
              <a:t>However, distributive shock can be caused by anaphylactic reactions </a:t>
            </a:r>
            <a:r>
              <a:rPr lang="en-US" b="1" dirty="0" smtClean="0"/>
              <a:t>(anaphylactic shock</a:t>
            </a:r>
            <a:r>
              <a:rPr lang="en-US" dirty="0" smtClean="0"/>
              <a:t>), drugs </a:t>
            </a:r>
            <a:r>
              <a:rPr lang="en-US" b="1" dirty="0" smtClean="0"/>
              <a:t>(anesthetics), </a:t>
            </a:r>
            <a:r>
              <a:rPr lang="en-US" dirty="0" smtClean="0"/>
              <a:t>or severe damage to the central nervous system associated with sudden loss of autonomic nervous stimulation on the vessels </a:t>
            </a:r>
            <a:r>
              <a:rPr lang="en-US" b="1" dirty="0" smtClean="0"/>
              <a:t>(</a:t>
            </a:r>
            <a:r>
              <a:rPr lang="en-US" b="1" dirty="0" err="1" smtClean="0"/>
              <a:t>neurogenic</a:t>
            </a:r>
            <a:r>
              <a:rPr lang="en-US" b="1" dirty="0" smtClean="0"/>
              <a:t> shock).</a:t>
            </a:r>
          </a:p>
          <a:p>
            <a:pPr algn="r"/>
            <a:r>
              <a:rPr lang="ar-IQ" dirty="0" smtClean="0"/>
              <a:t>ومع ذلك ، یمكن أن تحدث الصدمة التوزیعیة بسبب تفاعلات الحساسیة (صدمة الحساسیة) ، أو الأدویة (التخدیر)، أو الضرر الشدید للجھ</a:t>
            </a:r>
            <a:r>
              <a:rPr lang="ar-IQ" dirty="0" err="1" smtClean="0"/>
              <a:t>از</a:t>
            </a:r>
            <a:r>
              <a:rPr lang="ar-IQ" dirty="0" smtClean="0"/>
              <a:t> العصبي المركزي المرتبط بفقدان مفاجئ للتحفیز العصبي اللاإرادي على الأوعیة (صدمة عصبیة)</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lstStyle/>
          <a:p>
            <a:pPr algn="l" rtl="0">
              <a:buNone/>
            </a:pPr>
            <a:r>
              <a:rPr lang="en-US" b="1" dirty="0" smtClean="0">
                <a:solidFill>
                  <a:srgbClr val="FF0000"/>
                </a:solidFill>
              </a:rPr>
              <a:t>4. Hypoxic shock </a:t>
            </a:r>
            <a:r>
              <a:rPr lang="en-US" b="1" dirty="0" smtClean="0"/>
              <a:t> results from inadequate arterial oxygen content or impaired </a:t>
            </a:r>
            <a:r>
              <a:rPr lang="en-US" dirty="0" smtClean="0"/>
              <a:t>mitochondrial function (impaired oxygen uptake)</a:t>
            </a:r>
          </a:p>
          <a:p>
            <a:pPr algn="r"/>
            <a:r>
              <a:rPr lang="ar-IQ" dirty="0" smtClean="0"/>
              <a:t>تنتج صدمة نقص الأكسجین عن محتوى الأوكسجین الشریاني غیر الكافي أو ضعف وظیفة </a:t>
            </a:r>
            <a:r>
              <a:rPr lang="ar-IQ" dirty="0" err="1" smtClean="0"/>
              <a:t>المیتوكوندریا</a:t>
            </a:r>
            <a:r>
              <a:rPr lang="ar-IQ" dirty="0" smtClean="0"/>
              <a:t> (ضعف امتصاص الأوكسجین)</a:t>
            </a:r>
            <a:endParaRPr lang="en-US" dirty="0" smtClean="0"/>
          </a:p>
          <a:p>
            <a:pPr algn="l" rtl="0"/>
            <a:r>
              <a:rPr lang="en-US" dirty="0" smtClean="0"/>
              <a:t>Hypoxic shock is characterized by adequate tissue perfusion but inadequate arterial oxygen content or cellular oxygen utilization.</a:t>
            </a:r>
            <a:endParaRPr lang="ar-IQ" dirty="0" smtClean="0"/>
          </a:p>
          <a:p>
            <a:pPr algn="r"/>
            <a:endParaRPr lang="ar-IQ"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1551</Words>
  <Application>Microsoft Office PowerPoint</Application>
  <PresentationFormat>عرض على الشاشة (3:4)‏</PresentationFormat>
  <Paragraphs>88</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37</cp:revision>
  <dcterms:created xsi:type="dcterms:W3CDTF">2021-11-06T22:07:01Z</dcterms:created>
  <dcterms:modified xsi:type="dcterms:W3CDTF">2022-10-22T22:19:53Z</dcterms:modified>
</cp:coreProperties>
</file>